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146451805" r:id="rId2"/>
    <p:sldId id="2146451799" r:id="rId3"/>
    <p:sldId id="2146451810" r:id="rId4"/>
    <p:sldId id="2146451800" r:id="rId5"/>
    <p:sldId id="2146451837" r:id="rId6"/>
    <p:sldId id="2146451827" r:id="rId7"/>
    <p:sldId id="2146451762" r:id="rId8"/>
    <p:sldId id="2146451840" r:id="rId9"/>
    <p:sldId id="2146451843" r:id="rId10"/>
    <p:sldId id="2146451841" r:id="rId11"/>
    <p:sldId id="2146451842" r:id="rId12"/>
    <p:sldId id="2146451838" r:id="rId13"/>
    <p:sldId id="2146451821" r:id="rId14"/>
    <p:sldId id="2146451844" r:id="rId15"/>
    <p:sldId id="2146451846" r:id="rId16"/>
    <p:sldId id="2146451847" r:id="rId17"/>
    <p:sldId id="2146451845" r:id="rId18"/>
    <p:sldId id="2146451822" r:id="rId19"/>
    <p:sldId id="2146451839" r:id="rId20"/>
    <p:sldId id="2146451830" r:id="rId21"/>
    <p:sldId id="2146451829" r:id="rId22"/>
    <p:sldId id="2146451831" r:id="rId23"/>
    <p:sldId id="2146451833" r:id="rId24"/>
    <p:sldId id="2146451832" r:id="rId25"/>
    <p:sldId id="2146451828" r:id="rId26"/>
    <p:sldId id="2146451794" r:id="rId27"/>
    <p:sldId id="2146451834" r:id="rId28"/>
    <p:sldId id="2146451835" r:id="rId29"/>
    <p:sldId id="214645183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F438B-1625-42D6-B805-CE9715C165E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E9C0A-961A-4FBC-BF31-6CBF368775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42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004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614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49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23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147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6EB8-F016-BC57-F1CC-9354D60D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EDDB5F0-040F-C123-4648-D2474F737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6B1735D-D567-DCDA-F787-B6191A26B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27A12B-B7AE-6C18-5F9C-CFBB8A035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612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B85A5-F3ED-C10D-58CE-E0E95B68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196B002-B9F6-DBD3-A5E5-C5210C73A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183104-29CA-A80F-C2EB-01719B29B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E6A7A2-DC06-B7B2-1690-16E373240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133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319A6-74AC-5029-653D-F32A9AF97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91814AC-EDEC-05C7-D030-1AE632957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90F5930-574B-BEA9-0038-33CE5804E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23ECF9-AD90-30E3-19EF-CCB4B79340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46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26E9-43FC-F2EB-AB26-B276FA8E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2ACE844-E134-6BBB-01A0-E01D55C91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DCD1019-0369-C722-5FA6-9C1BC8FD8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A78B3D-D824-EF6B-F63B-A8EB2CD15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878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EA335-4134-83E6-7334-B14C37EC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6E2CB9C-6B03-7AD8-007D-2A0FBC770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06B5DD-7E1F-0169-A0FA-1B4C885E5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AC618B-3079-EE4D-3C10-A7B170C919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79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1258-BDCC-6EBF-9346-78F1F2500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D970F82-20BF-F2EB-9098-0C8EA80AF3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8033C66-D6CC-075E-8EFC-5272C3A0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D49C48-9106-3816-B5A4-AFED5A3F5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8D4769-8042-4CDB-B5AF-ED545880C65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25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109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299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2107-36D4-6B9E-F0A1-C3D1BC60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F76AB70-2A81-1809-B509-584BA5E2F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DCBAD44-F4DA-DF6B-8297-97F08EB05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748314-44BC-9CD6-6333-C1757B9A43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829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7A7E3-8D4A-CDBB-4517-1D1B4863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B5E64A4-580B-6B40-78C8-9F5A0B86C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AE939F5-BA42-64CF-7027-E36CB4024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67D38E-1AF1-BD97-A796-CFE1C5DF3A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867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F79B-B3A6-E474-06A0-62B5A9CDC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1D306C-85DD-18BB-4F8A-825A835FA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89AE8B-049A-CFFE-E35C-87A885A20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99799D-E8BC-7663-B6C9-170343ED4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432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60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61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3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097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5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0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E0248-3904-4438-BD74-6759510F61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890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59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1054045"/>
            <a:ext cx="5467019" cy="5124227"/>
          </a:xfrm>
        </p:spPr>
        <p:txBody>
          <a:bodyPr/>
          <a:lstStyle>
            <a:lvl1pPr marL="224757" indent="-224757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1054045"/>
            <a:ext cx="5467019" cy="5124227"/>
          </a:xfrm>
        </p:spPr>
        <p:txBody>
          <a:bodyPr/>
          <a:lstStyle>
            <a:lvl1pPr marL="211643" indent="-200030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9431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529007" y="1054045"/>
            <a:ext cx="11073232" cy="5124227"/>
          </a:xfrm>
          <a:prstGeom prst="rect">
            <a:avLst/>
          </a:prstGeom>
        </p:spPr>
        <p:txBody>
          <a:bodyPr vert="horz" lIns="78374" tIns="39264" rIns="78374" bIns="39264" rtlCol="0">
            <a:normAutofit/>
          </a:bodyPr>
          <a:lstStyle/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16103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07"/>
            <a:ext cx="12192000" cy="720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48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965"/>
            <a:ext cx="4943872" cy="1488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1753" y="333011"/>
            <a:ext cx="4495856" cy="1152128"/>
          </a:xfrm>
        </p:spPr>
        <p:txBody>
          <a:bodyPr anchor="b"/>
          <a:lstStyle>
            <a:lvl1pPr>
              <a:defRPr sz="4267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5739" y="987531"/>
            <a:ext cx="6172201" cy="4873624"/>
          </a:xfrm>
        </p:spPr>
        <p:txBody>
          <a:bodyPr/>
          <a:lstStyle>
            <a:lvl1pPr marL="224757" indent="-224757">
              <a:buClr>
                <a:srgbClr val="C00000"/>
              </a:buClr>
              <a:buFont typeface="Wingdings" panose="05000000000000000000" pitchFamily="2" charset="2"/>
              <a:buChar char="u"/>
              <a:tabLst/>
              <a:defRPr sz="3200"/>
            </a:lvl1pPr>
            <a:lvl2pPr marL="431035" indent="-215517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  <a:defRPr sz="2800" baseline="0"/>
            </a:lvl2pPr>
            <a:lvl3pPr marL="614811" indent="-154256">
              <a:buClr>
                <a:srgbClr val="00B050"/>
              </a:buClr>
              <a:buFont typeface="Wingdings" panose="05000000000000000000" pitchFamily="2" charset="2"/>
              <a:buChar char="ü"/>
              <a:defRPr sz="2400" baseline="0"/>
            </a:lvl3pPr>
            <a:lvl4pPr marL="768499" indent="-154256">
              <a:buClr>
                <a:schemeClr val="accent5"/>
              </a:buClr>
              <a:buFont typeface="Arial"/>
              <a:buChar char="•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9137" y="1557937"/>
            <a:ext cx="4245703" cy="4312196"/>
          </a:xfrm>
        </p:spPr>
        <p:txBody>
          <a:bodyPr/>
          <a:lstStyle>
            <a:lvl1pPr marL="0" indent="0">
              <a:buNone/>
              <a:defRPr sz="1600"/>
            </a:lvl1pPr>
            <a:lvl2pPr marL="390324" indent="0">
              <a:buNone/>
              <a:defRPr sz="1467"/>
            </a:lvl2pPr>
            <a:lvl3pPr marL="780947" indent="0">
              <a:buNone/>
              <a:defRPr sz="1200"/>
            </a:lvl3pPr>
            <a:lvl4pPr marL="1171791" indent="0">
              <a:buNone/>
              <a:defRPr sz="1067"/>
            </a:lvl4pPr>
            <a:lvl5pPr marL="1562184" indent="0">
              <a:buNone/>
              <a:defRPr sz="1067"/>
            </a:lvl5pPr>
            <a:lvl6pPr marL="1952826" indent="0">
              <a:buNone/>
              <a:defRPr sz="1067"/>
            </a:lvl6pPr>
            <a:lvl7pPr marL="2342733" indent="0">
              <a:buNone/>
              <a:defRPr sz="1067"/>
            </a:lvl7pPr>
            <a:lvl8pPr marL="2733630" indent="0">
              <a:buNone/>
              <a:defRPr sz="1067"/>
            </a:lvl8pPr>
            <a:lvl9pPr marL="3124079" indent="0">
              <a:buNone/>
              <a:defRPr sz="1067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783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965"/>
            <a:ext cx="4943872" cy="1488000"/>
          </a:xfrm>
          <a:prstGeom prst="rect">
            <a:avLst/>
          </a:prstGeom>
          <a:solidFill>
            <a:srgbClr val="3C4862"/>
          </a:solidFill>
          <a:ln>
            <a:solidFill>
              <a:srgbClr val="3C4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9" tIns="52352" rIns="104499" bIns="52352" rtlCol="0" anchor="ctr"/>
          <a:lstStyle/>
          <a:p>
            <a:pPr algn="ctr" defTabSz="1041665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85" y="987531"/>
            <a:ext cx="6412047" cy="4873624"/>
          </a:xfrm>
        </p:spPr>
        <p:txBody>
          <a:bodyPr>
            <a:normAutofit/>
          </a:bodyPr>
          <a:lstStyle>
            <a:lvl1pPr marL="0" indent="0">
              <a:buNone/>
              <a:defRPr sz="1867" b="0"/>
            </a:lvl1pPr>
            <a:lvl2pPr marL="390324" indent="0">
              <a:buNone/>
              <a:defRPr sz="2800"/>
            </a:lvl2pPr>
            <a:lvl3pPr marL="780947" indent="0">
              <a:buNone/>
              <a:defRPr sz="2400"/>
            </a:lvl3pPr>
            <a:lvl4pPr marL="1171791" indent="0">
              <a:buNone/>
              <a:defRPr sz="2000"/>
            </a:lvl4pPr>
            <a:lvl5pPr marL="1562184" indent="0">
              <a:buNone/>
              <a:defRPr sz="2000"/>
            </a:lvl5pPr>
            <a:lvl6pPr marL="1952826" indent="0">
              <a:buNone/>
              <a:defRPr sz="2000"/>
            </a:lvl6pPr>
            <a:lvl7pPr marL="2342733" indent="0">
              <a:buNone/>
              <a:defRPr sz="2000"/>
            </a:lvl7pPr>
            <a:lvl8pPr marL="2733630" indent="0">
              <a:buNone/>
              <a:defRPr sz="2000"/>
            </a:lvl8pPr>
            <a:lvl9pPr marL="3124079" indent="0">
              <a:buNone/>
              <a:defRPr sz="20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21753" y="333011"/>
            <a:ext cx="4495856" cy="1152128"/>
          </a:xfrm>
        </p:spPr>
        <p:txBody>
          <a:bodyPr anchor="b"/>
          <a:lstStyle>
            <a:lvl1pPr>
              <a:defRPr sz="4267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9137" y="1557937"/>
            <a:ext cx="4245703" cy="4312196"/>
          </a:xfrm>
        </p:spPr>
        <p:txBody>
          <a:bodyPr/>
          <a:lstStyle>
            <a:lvl1pPr marL="0" indent="0">
              <a:buNone/>
              <a:defRPr sz="1600"/>
            </a:lvl1pPr>
            <a:lvl2pPr marL="390324" indent="0">
              <a:buNone/>
              <a:defRPr sz="1467"/>
            </a:lvl2pPr>
            <a:lvl3pPr marL="780947" indent="0">
              <a:buNone/>
              <a:defRPr sz="1200"/>
            </a:lvl3pPr>
            <a:lvl4pPr marL="1171791" indent="0">
              <a:buNone/>
              <a:defRPr sz="1067"/>
            </a:lvl4pPr>
            <a:lvl5pPr marL="1562184" indent="0">
              <a:buNone/>
              <a:defRPr sz="1067"/>
            </a:lvl5pPr>
            <a:lvl6pPr marL="1952826" indent="0">
              <a:buNone/>
              <a:defRPr sz="1067"/>
            </a:lvl6pPr>
            <a:lvl7pPr marL="2342733" indent="0">
              <a:buNone/>
              <a:defRPr sz="1067"/>
            </a:lvl7pPr>
            <a:lvl8pPr marL="2733630" indent="0">
              <a:buNone/>
              <a:defRPr sz="1067"/>
            </a:lvl8pPr>
            <a:lvl9pPr marL="3124079" indent="0">
              <a:buNone/>
              <a:defRPr sz="1067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142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E -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000" y="68627"/>
            <a:ext cx="11072000" cy="542400"/>
          </a:xfrm>
        </p:spPr>
        <p:txBody>
          <a:bodyPr/>
          <a:lstStyle>
            <a:lvl1pPr>
              <a:defRPr/>
            </a:lvl1pPr>
          </a:lstStyle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32000" y="693309"/>
            <a:ext cx="12128000" cy="5616011"/>
          </a:xfrm>
          <a:prstGeom prst="rect">
            <a:avLst/>
          </a:prstGeom>
        </p:spPr>
        <p:txBody>
          <a:bodyPr vert="horz" lIns="90162" tIns="45081" rIns="90162" bIns="45081" rtlCol="0"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733"/>
            </a:lvl3pPr>
            <a:lvl4pPr>
              <a:defRPr sz="1600"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05872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1625" y="103133"/>
            <a:ext cx="11073232" cy="543595"/>
          </a:xfrm>
          <a:prstGeom prst="rect">
            <a:avLst/>
          </a:prstGeom>
        </p:spPr>
        <p:txBody>
          <a:bodyPr vert="horz" lIns="78374" tIns="39264" rIns="78374" bIns="39264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9007" y="1054045"/>
            <a:ext cx="11073232" cy="5124227"/>
          </a:xfrm>
          <a:prstGeom prst="rect">
            <a:avLst/>
          </a:prstGeom>
        </p:spPr>
        <p:txBody>
          <a:bodyPr vert="horz" lIns="78374" tIns="39264" rIns="78374" bIns="39264" rtlCol="0">
            <a:normAutofit/>
          </a:bodyPr>
          <a:lstStyle/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218191" y="6181302"/>
            <a:ext cx="816091" cy="845727"/>
          </a:xfrm>
          <a:prstGeom prst="rect">
            <a:avLst/>
          </a:prstGeom>
        </p:spPr>
        <p:txBody>
          <a:bodyPr vert="horz" lIns="78379" tIns="41211" rIns="78379" bIns="41211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933" smtClean="0">
                <a:solidFill>
                  <a:srgbClr val="D2D3D4"/>
                </a:solidFill>
              </a:rPr>
              <a:pPr/>
              <a:t>‹#›</a:t>
            </a:fld>
            <a:r>
              <a:rPr lang="en-US" altLang="zh-TW" sz="1200" dirty="0">
                <a:solidFill>
                  <a:srgbClr val="D2D3D4"/>
                </a:solidFill>
              </a:rPr>
              <a:t> </a:t>
            </a:r>
            <a:endParaRPr lang="zh-TW" altLang="en-US" sz="1200" dirty="0">
              <a:solidFill>
                <a:srgbClr val="D2D3D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14056" y="6272430"/>
            <a:ext cx="2247559" cy="310847"/>
          </a:xfrm>
          <a:prstGeom prst="rect">
            <a:avLst/>
          </a:prstGeom>
        </p:spPr>
        <p:txBody>
          <a:bodyPr wrap="none" lIns="104499" tIns="52352" rIns="104499" bIns="52352">
            <a:spAutoFit/>
          </a:bodyPr>
          <a:lstStyle/>
          <a:p>
            <a:pPr defTabSz="1041665"/>
            <a:r>
              <a:rPr lang="en-US" altLang="zh-TW" sz="1333" b="1">
                <a:solidFill>
                  <a:srgbClr val="0070C0"/>
                </a:solidFill>
              </a:rPr>
              <a:t>ASE Confidential / Security-C</a:t>
            </a:r>
            <a:endParaRPr lang="zh-TW" altLang="en-US" sz="1333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7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780947" rtl="0" eaLnBrk="1" latinLnBrk="0" hangingPunct="1">
        <a:lnSpc>
          <a:spcPct val="100000"/>
        </a:lnSpc>
        <a:spcBef>
          <a:spcPct val="0"/>
        </a:spcBef>
        <a:buNone/>
        <a:defRPr sz="4267" b="1" i="0" kern="1200" baseline="0">
          <a:solidFill>
            <a:schemeClr val="bg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26002" indent="-226002" algn="l" defTabSz="780947" rtl="0" eaLnBrk="1" latinLnBrk="0" hangingPunct="1">
        <a:lnSpc>
          <a:spcPct val="90000"/>
        </a:lnSpc>
        <a:spcBef>
          <a:spcPts val="800"/>
        </a:spcBef>
        <a:buClr>
          <a:srgbClr val="C00000"/>
        </a:buClr>
        <a:buFont typeface="Wingdings" panose="05000000000000000000" pitchFamily="2" charset="2"/>
        <a:buChar char="u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31035" indent="-217739" algn="l" defTabSz="78094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Wingdings" panose="05000000000000000000" pitchFamily="2" charset="2"/>
        <a:buChar char="Ø"/>
        <a:defRPr sz="2667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614811" indent="-156419" algn="l" defTabSz="780947" rtl="0" eaLnBrk="1" latinLnBrk="0" hangingPunct="1">
        <a:lnSpc>
          <a:spcPct val="90000"/>
        </a:lnSpc>
        <a:spcBef>
          <a:spcPts val="800"/>
        </a:spcBef>
        <a:buClr>
          <a:srgbClr val="00B050"/>
        </a:buClr>
        <a:buFont typeface="Wingdings" panose="05000000000000000000" pitchFamily="2" charset="2"/>
        <a:buChar char="ü"/>
        <a:defRPr sz="2133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770535" indent="-156419" algn="l" defTabSz="78094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1867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1757371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148082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538359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2928788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319061" indent="-196190" algn="l" defTabSz="78094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390324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80947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171791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562184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1952826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342733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2733630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124079" algn="l" defTabSz="78094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090/frontend/Planned_Purchase_Request_Lis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10.11.99.84:8090/frontend/Planned_Purchase_Request_List.html" TargetMode="External"/><Relationship Id="rId4" Type="http://schemas.openxmlformats.org/officeDocument/2006/relationships/hyperlink" Target="http://10.11.99.84:8116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10.11.99.84:8090/frontend/Planned_Purchase_Request_List.html" TargetMode="External"/><Relationship Id="rId4" Type="http://schemas.openxmlformats.org/officeDocument/2006/relationships/hyperlink" Target="http://10.11.99.84:8116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://10.11.99.84:8090/frontend/Planned_Purchase_Request_List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0.11.99.84:8090/frontend/Planned_Purchase_Request_List.html" TargetMode="External"/><Relationship Id="rId5" Type="http://schemas.openxmlformats.org/officeDocument/2006/relationships/hyperlink" Target="http://10.11.99.84:8116/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0.11.99.84:8090/frontend/Planned_Purchase_Request_List.html" TargetMode="External"/><Relationship Id="rId5" Type="http://schemas.openxmlformats.org/officeDocument/2006/relationships/hyperlink" Target="http://10.11.99.84:8116/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0.11.104.247:5002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116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090/frontend/Planned_Purchase_Request_Lis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090/frontend/Planned_Purchase_Request_List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090/frontend/Planned_Purchase_Request_List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090/frontend/Planned_Purchase_Request_List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0.11.99.84:8090/frontend/Planned_Purchase_Request_Lis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0.11.99.84:8090/frontend/Planned_Purchase_Request_List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947BFD-4B26-419E-9103-708AF9E52663}"/>
              </a:ext>
            </a:extLst>
          </p:cNvPr>
          <p:cNvSpPr/>
          <p:nvPr/>
        </p:nvSpPr>
        <p:spPr>
          <a:xfrm>
            <a:off x="1295467" y="950702"/>
            <a:ext cx="2784309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187173">
              <a:defRPr/>
            </a:pP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</a:t>
            </a: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IP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已全部設置完畢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885E15-0594-45FC-994E-2206E9F9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7" y="1704352"/>
            <a:ext cx="6842675" cy="43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2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70AF5AE-7326-44F7-B728-22E00387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112" y="1015896"/>
            <a:ext cx="4636862" cy="46992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4A8E262-F9D0-421C-BED1-85D765D7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61" y="802057"/>
            <a:ext cx="5429529" cy="46992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C7C153F-065A-4944-86D4-A2C26993BD84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A13CDF-69A7-4146-8C6B-360A93E53D85}"/>
              </a:ext>
            </a:extLst>
          </p:cNvPr>
          <p:cNvSpPr txBox="1"/>
          <p:nvPr/>
        </p:nvSpPr>
        <p:spPr>
          <a:xfrm>
            <a:off x="503361" y="5715138"/>
            <a:ext cx="3090334" cy="76963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修正資料顯示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資料覆蓋方式修復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移除再次確認提示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3F38F1D-487E-4D50-8C84-1E90153271B1}"/>
              </a:ext>
            </a:extLst>
          </p:cNvPr>
          <p:cNvSpPr/>
          <p:nvPr/>
        </p:nvSpPr>
        <p:spPr>
          <a:xfrm>
            <a:off x="5764890" y="5076102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18AC84D-DF9C-407C-A508-A131616CB937}"/>
              </a:ext>
            </a:extLst>
          </p:cNvPr>
          <p:cNvSpPr/>
          <p:nvPr/>
        </p:nvSpPr>
        <p:spPr>
          <a:xfrm>
            <a:off x="9880789" y="451601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3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AB144AB-F8AB-4E9F-9727-387F423D7B72}"/>
              </a:ext>
            </a:extLst>
          </p:cNvPr>
          <p:cNvSpPr/>
          <p:nvPr/>
        </p:nvSpPr>
        <p:spPr>
          <a:xfrm>
            <a:off x="2253245" y="1015896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94157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C7C153F-065A-4944-86D4-A2C26993BD84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31CB9F-15BF-45C7-BC7F-5D2BB9B88066}"/>
              </a:ext>
            </a:extLst>
          </p:cNvPr>
          <p:cNvSpPr/>
          <p:nvPr/>
        </p:nvSpPr>
        <p:spPr>
          <a:xfrm>
            <a:off x="110816" y="6378379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eRT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下載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Rule 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11/05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43DE12-62A1-4525-B886-BA022A1E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373"/>
            <a:ext cx="12160875" cy="259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1012F7A-8BA4-4C02-BEF3-0FB391EA4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" y="3588723"/>
            <a:ext cx="11970365" cy="24448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0C32FFC-2F4F-4F0B-ADF9-56A524FA3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703"/>
            <a:ext cx="12160875" cy="620688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783EDCCE-5527-439F-AAAC-F7C1C1FFD6BA}"/>
              </a:ext>
            </a:extLst>
          </p:cNvPr>
          <p:cNvSpPr/>
          <p:nvPr/>
        </p:nvSpPr>
        <p:spPr>
          <a:xfrm>
            <a:off x="1770360" y="3093000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4593A9-5CE3-4739-B4A4-9D21102EA8E6}"/>
              </a:ext>
            </a:extLst>
          </p:cNvPr>
          <p:cNvSpPr txBox="1"/>
          <p:nvPr/>
        </p:nvSpPr>
        <p:spPr>
          <a:xfrm>
            <a:off x="8835703" y="4652111"/>
            <a:ext cx="3090334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會以篩選完後的結果執行下載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793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C7C153F-065A-4944-86D4-A2C26993BD84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3F4B2C-C56D-4AEF-AD83-DA826D6C3D13}"/>
              </a:ext>
            </a:extLst>
          </p:cNvPr>
          <p:cNvSpPr/>
          <p:nvPr/>
        </p:nvSpPr>
        <p:spPr>
          <a:xfrm>
            <a:off x="231230" y="6061861"/>
            <a:ext cx="11729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預計請購前須指定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Boyu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&amp;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TimCL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Review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→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LC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Sir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簽核後才開單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需自動發信通知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10/E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</a:t>
            </a:r>
            <a:r>
              <a:rPr lang="zh-TW" altLang="en-US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Going</a:t>
            </a:r>
          </a:p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修正請購資料內品項資訊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Rule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調整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10/28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43C0802-1AE5-4088-B0E5-9FF6F793736B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3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3C7932-4615-43AB-B052-63BF5515294E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B6F166-9BFE-404F-ACB7-1332AEFBA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73" y="1354275"/>
            <a:ext cx="10954019" cy="4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3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B8FBF8-BB4F-439B-B08A-0F846673073A}"/>
              </a:ext>
            </a:extLst>
          </p:cNvPr>
          <p:cNvSpPr txBox="1"/>
          <p:nvPr/>
        </p:nvSpPr>
        <p:spPr>
          <a:xfrm>
            <a:off x="335360" y="836712"/>
            <a:ext cx="8352928" cy="645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於困難點會議使用，可定時更新困難點當前進度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Loading –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困難點網頁修正與欄位功能確認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網頁程式開發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465C9CA-3C3F-4E33-8D5F-A04C121BA6D2}"/>
              </a:ext>
            </a:extLst>
          </p:cNvPr>
          <p:cNvSpPr/>
          <p:nvPr/>
        </p:nvSpPr>
        <p:spPr>
          <a:xfrm>
            <a:off x="8952299" y="2090635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資料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Loading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DCF67BA-1AA9-4980-8274-3CC162250ADF}"/>
              </a:ext>
            </a:extLst>
          </p:cNvPr>
          <p:cNvSpPr/>
          <p:nvPr/>
        </p:nvSpPr>
        <p:spPr>
          <a:xfrm>
            <a:off x="8952299" y="3318907"/>
            <a:ext cx="2688299" cy="7680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226D351-0A1C-4D70-BF26-C144DDBE1A7C}"/>
              </a:ext>
            </a:extLst>
          </p:cNvPr>
          <p:cNvSpPr/>
          <p:nvPr/>
        </p:nvSpPr>
        <p:spPr>
          <a:xfrm>
            <a:off x="8952299" y="454717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困難點進度追蹤</a:t>
            </a: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238C8F4-F004-43CE-ADA2-CFFA06E624DB}"/>
              </a:ext>
            </a:extLst>
          </p:cNvPr>
          <p:cNvSpPr/>
          <p:nvPr/>
        </p:nvSpPr>
        <p:spPr>
          <a:xfrm>
            <a:off x="10128448" y="2968813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1BAECF5-48CC-47C2-8676-20AAAD0E6AE6}"/>
              </a:ext>
            </a:extLst>
          </p:cNvPr>
          <p:cNvSpPr/>
          <p:nvPr/>
        </p:nvSpPr>
        <p:spPr>
          <a:xfrm>
            <a:off x="10128448" y="4197085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322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C2B504-1A0F-43E0-B1EF-F62752AF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64" y="934371"/>
            <a:ext cx="9555072" cy="498925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8" name="矩形 27">
            <a:hlinkClick r:id="rId4"/>
          </p:cNvPr>
          <p:cNvSpPr/>
          <p:nvPr/>
        </p:nvSpPr>
        <p:spPr>
          <a:xfrm>
            <a:off x="0" y="6227161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539CAD-9934-E50E-AFAE-EFFCBDDC8788}"/>
              </a:ext>
            </a:extLst>
          </p:cNvPr>
          <p:cNvSpPr/>
          <p:nvPr/>
        </p:nvSpPr>
        <p:spPr>
          <a:xfrm>
            <a:off x="612295" y="6099727"/>
            <a:ext cx="11191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圖表彙整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11/19 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修正下載忽略卡控與表單顏色繪製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11/19 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endParaRPr lang="en-US" altLang="zh-TW" sz="1600" dirty="0">
              <a:solidFill>
                <a:srgbClr val="0000FF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C9AEB8-7B38-4B5D-9DD7-A2510C9C3BE5}"/>
              </a:ext>
            </a:extLst>
          </p:cNvPr>
          <p:cNvSpPr/>
          <p:nvPr/>
        </p:nvSpPr>
        <p:spPr>
          <a:xfrm>
            <a:off x="8878470" y="6311803"/>
            <a:ext cx="29258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5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4"/>
              </a:rPr>
              <a:t>困難點會議記錄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5C9A3BC-9226-03A4-2544-92F5AA307D16}"/>
              </a:ext>
            </a:extLst>
          </p:cNvPr>
          <p:cNvSpPr/>
          <p:nvPr/>
        </p:nvSpPr>
        <p:spPr>
          <a:xfrm>
            <a:off x="4279938" y="1110470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19F6CE-EF2E-4294-976B-B1D178B6D7A7}"/>
              </a:ext>
            </a:extLst>
          </p:cNvPr>
          <p:cNvSpPr txBox="1"/>
          <p:nvPr/>
        </p:nvSpPr>
        <p:spPr>
          <a:xfrm>
            <a:off x="8770149" y="5244096"/>
            <a:ext cx="3090334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新增每週案件累計圖表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85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5DEF94-EFD7-45D7-BA36-95506F907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112"/>
            <a:ext cx="12192000" cy="476825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8" name="矩形 27">
            <a:hlinkClick r:id="rId4"/>
          </p:cNvPr>
          <p:cNvSpPr/>
          <p:nvPr/>
        </p:nvSpPr>
        <p:spPr>
          <a:xfrm>
            <a:off x="0" y="6227161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C9AEB8-7B38-4B5D-9DD7-A2510C9C3BE5}"/>
              </a:ext>
            </a:extLst>
          </p:cNvPr>
          <p:cNvSpPr/>
          <p:nvPr/>
        </p:nvSpPr>
        <p:spPr>
          <a:xfrm>
            <a:off x="8878470" y="6311803"/>
            <a:ext cx="29258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5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4"/>
              </a:rPr>
              <a:t>困難點會議記錄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5C9A3BC-9226-03A4-2544-92F5AA307D16}"/>
              </a:ext>
            </a:extLst>
          </p:cNvPr>
          <p:cNvSpPr/>
          <p:nvPr/>
        </p:nvSpPr>
        <p:spPr>
          <a:xfrm>
            <a:off x="2019624" y="1489073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19F6CE-EF2E-4294-976B-B1D178B6D7A7}"/>
              </a:ext>
            </a:extLst>
          </p:cNvPr>
          <p:cNvSpPr txBox="1"/>
          <p:nvPr/>
        </p:nvSpPr>
        <p:spPr>
          <a:xfrm>
            <a:off x="8770149" y="5244096"/>
            <a:ext cx="3090334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新增每週工作累計圖表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233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</p:cNvPr>
          <p:cNvSpPr/>
          <p:nvPr/>
        </p:nvSpPr>
        <p:spPr>
          <a:xfrm>
            <a:off x="0" y="6227161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C9AEB8-7B38-4B5D-9DD7-A2510C9C3BE5}"/>
              </a:ext>
            </a:extLst>
          </p:cNvPr>
          <p:cNvSpPr/>
          <p:nvPr/>
        </p:nvSpPr>
        <p:spPr>
          <a:xfrm>
            <a:off x="8878470" y="6311803"/>
            <a:ext cx="29258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4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/>
              </a:rPr>
              <a:t>困難點會議記錄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19F6CE-EF2E-4294-976B-B1D178B6D7A7}"/>
              </a:ext>
            </a:extLst>
          </p:cNvPr>
          <p:cNvSpPr txBox="1"/>
          <p:nvPr/>
        </p:nvSpPr>
        <p:spPr>
          <a:xfrm>
            <a:off x="8735817" y="5792332"/>
            <a:ext cx="3430117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修正下載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Rule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與相應顏色呈現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91ABDE-0A62-49AB-9533-1E1A3008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61" y="3258738"/>
            <a:ext cx="5270771" cy="34736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1C3DF7-9737-46FD-8748-2533721E5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5" y="1533665"/>
            <a:ext cx="12139871" cy="4055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DBBC8B4-6C34-46B1-BBB8-61F5D58B9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91" y="704948"/>
            <a:ext cx="12167225" cy="1657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15C9A3BC-9226-03A4-2544-92F5AA307D16}"/>
              </a:ext>
            </a:extLst>
          </p:cNvPr>
          <p:cNvSpPr/>
          <p:nvPr/>
        </p:nvSpPr>
        <p:spPr>
          <a:xfrm>
            <a:off x="10649916" y="1954904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96388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BD71EE8-D94E-4680-84A4-23E28D33E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436"/>
            <a:ext cx="12116423" cy="497230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87C3F8A-9AF6-4CBE-B916-C67921381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5076"/>
            <a:ext cx="12078321" cy="1117657"/>
          </a:xfrm>
          <a:prstGeom prst="rect">
            <a:avLst/>
          </a:prstGeom>
        </p:spPr>
      </p:pic>
      <p:sp>
        <p:nvSpPr>
          <p:cNvPr id="28" name="矩形 27">
            <a:hlinkClick r:id="rId5"/>
          </p:cNvPr>
          <p:cNvSpPr/>
          <p:nvPr/>
        </p:nvSpPr>
        <p:spPr>
          <a:xfrm>
            <a:off x="0" y="6227161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539CAD-9934-E50E-AFAE-EFFCBDDC8788}"/>
              </a:ext>
            </a:extLst>
          </p:cNvPr>
          <p:cNvSpPr/>
          <p:nvPr/>
        </p:nvSpPr>
        <p:spPr>
          <a:xfrm>
            <a:off x="668507" y="6004026"/>
            <a:ext cx="11191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圖表彙整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11/12 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</a:t>
            </a:r>
            <a:r>
              <a:rPr lang="zh-TW" altLang="en-US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Going</a:t>
            </a:r>
            <a:endParaRPr lang="en-US" altLang="zh-TW" sz="1600" dirty="0">
              <a:solidFill>
                <a:srgbClr val="0000FF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修正下載忽略卡控與表單顏色繪製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11/12 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</a:t>
            </a:r>
            <a:r>
              <a:rPr lang="zh-TW" altLang="en-US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Going</a:t>
            </a:r>
            <a:endParaRPr lang="en-US" altLang="zh-TW" sz="1600" dirty="0">
              <a:solidFill>
                <a:srgbClr val="0000FF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狀態為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New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時權限調整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 – 10/29 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C9AEB8-7B38-4B5D-9DD7-A2510C9C3BE5}"/>
              </a:ext>
            </a:extLst>
          </p:cNvPr>
          <p:cNvSpPr/>
          <p:nvPr/>
        </p:nvSpPr>
        <p:spPr>
          <a:xfrm>
            <a:off x="8878470" y="6311803"/>
            <a:ext cx="29258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6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5"/>
              </a:rPr>
              <a:t>困難點會議記錄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5C9A3BC-9226-03A4-2544-92F5AA307D16}"/>
              </a:ext>
            </a:extLst>
          </p:cNvPr>
          <p:cNvSpPr/>
          <p:nvPr/>
        </p:nvSpPr>
        <p:spPr>
          <a:xfrm>
            <a:off x="10444432" y="1613904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19F6CE-EF2E-4294-976B-B1D178B6D7A7}"/>
              </a:ext>
            </a:extLst>
          </p:cNvPr>
          <p:cNvSpPr txBox="1"/>
          <p:nvPr/>
        </p:nvSpPr>
        <p:spPr>
          <a:xfrm>
            <a:off x="8770149" y="5244096"/>
            <a:ext cx="3090334" cy="54386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在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為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New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的時候，自己可以修正自己提出的困難點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91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BD71EE8-D94E-4680-84A4-23E28D33E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436"/>
            <a:ext cx="12116423" cy="497230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87C3F8A-9AF6-4CBE-B916-C67921381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5076"/>
            <a:ext cx="12078321" cy="1117657"/>
          </a:xfrm>
          <a:prstGeom prst="rect">
            <a:avLst/>
          </a:prstGeom>
        </p:spPr>
      </p:pic>
      <p:sp>
        <p:nvSpPr>
          <p:cNvPr id="28" name="矩形 27">
            <a:hlinkClick r:id="rId5"/>
          </p:cNvPr>
          <p:cNvSpPr/>
          <p:nvPr/>
        </p:nvSpPr>
        <p:spPr>
          <a:xfrm>
            <a:off x="0" y="6227161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自動化困難點網頁程式開發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539CAD-9934-E50E-AFAE-EFFCBDDC8788}"/>
              </a:ext>
            </a:extLst>
          </p:cNvPr>
          <p:cNvSpPr/>
          <p:nvPr/>
        </p:nvSpPr>
        <p:spPr>
          <a:xfrm>
            <a:off x="668507" y="6004026"/>
            <a:ext cx="11191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圖表彙整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11/12 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</a:t>
            </a:r>
            <a:r>
              <a:rPr lang="zh-TW" altLang="en-US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Going</a:t>
            </a:r>
            <a:endParaRPr lang="en-US" altLang="zh-TW" sz="1600" dirty="0">
              <a:solidFill>
                <a:srgbClr val="0000FF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修正下載忽略卡控與表單顏色繪製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11/12 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</a:t>
            </a:r>
            <a:r>
              <a:rPr lang="zh-TW" altLang="en-US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Going</a:t>
            </a:r>
            <a:endParaRPr lang="en-US" altLang="zh-TW" sz="1600" dirty="0">
              <a:solidFill>
                <a:srgbClr val="0000FF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狀態為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New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時權限調整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 – 10/29 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C9AEB8-7B38-4B5D-9DD7-A2510C9C3BE5}"/>
              </a:ext>
            </a:extLst>
          </p:cNvPr>
          <p:cNvSpPr/>
          <p:nvPr/>
        </p:nvSpPr>
        <p:spPr>
          <a:xfrm>
            <a:off x="8878470" y="6311803"/>
            <a:ext cx="29258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6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5"/>
              </a:rPr>
              <a:t>困難點會議記錄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5C9A3BC-9226-03A4-2544-92F5AA307D16}"/>
              </a:ext>
            </a:extLst>
          </p:cNvPr>
          <p:cNvSpPr/>
          <p:nvPr/>
        </p:nvSpPr>
        <p:spPr>
          <a:xfrm>
            <a:off x="10444432" y="1613904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19F6CE-EF2E-4294-976B-B1D178B6D7A7}"/>
              </a:ext>
            </a:extLst>
          </p:cNvPr>
          <p:cNvSpPr txBox="1"/>
          <p:nvPr/>
        </p:nvSpPr>
        <p:spPr>
          <a:xfrm>
            <a:off x="8770149" y="5244096"/>
            <a:ext cx="3090334" cy="54386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在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為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New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的時候，自己可以修正自己提出的困難點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3989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</p:cNvPr>
          <p:cNvSpPr/>
          <p:nvPr/>
        </p:nvSpPr>
        <p:spPr>
          <a:xfrm>
            <a:off x="0" y="6227161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報案系統頁面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539CAD-9934-E50E-AFAE-EFFCBDDC8788}"/>
              </a:ext>
            </a:extLst>
          </p:cNvPr>
          <p:cNvSpPr/>
          <p:nvPr/>
        </p:nvSpPr>
        <p:spPr>
          <a:xfrm>
            <a:off x="668507" y="6004026"/>
            <a:ext cx="11191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修正未顯示資訊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Rule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 – 10/23 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E1EBA3-78A9-48A9-A318-BFBDF18D5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1" y="1259842"/>
            <a:ext cx="11403145" cy="3435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8ED2E3EB-97D2-43CF-9049-121A725EA80D}"/>
              </a:ext>
            </a:extLst>
          </p:cNvPr>
          <p:cNvSpPr/>
          <p:nvPr/>
        </p:nvSpPr>
        <p:spPr>
          <a:xfrm>
            <a:off x="8738922" y="2569401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F34EF17-4F6E-4532-88F2-6F3AF1397DF6}"/>
              </a:ext>
            </a:extLst>
          </p:cNvPr>
          <p:cNvSpPr txBox="1"/>
          <p:nvPr/>
        </p:nvSpPr>
        <p:spPr>
          <a:xfrm>
            <a:off x="9031280" y="4918424"/>
            <a:ext cx="2377312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如果為空值自動補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8455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K11-5F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5D3775-9715-4229-B9A9-E13B8A52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797" y="932723"/>
            <a:ext cx="6912768" cy="5200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FCEEC2B-F6B2-44F0-8434-06029DAD3434}"/>
              </a:ext>
            </a:extLst>
          </p:cNvPr>
          <p:cNvGraphicFramePr>
            <a:graphicFrameLocks noGrp="1"/>
          </p:cNvGraphicFramePr>
          <p:nvPr/>
        </p:nvGraphicFramePr>
        <p:xfrm>
          <a:off x="446307" y="1714211"/>
          <a:ext cx="3168352" cy="336921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K11-5F</a:t>
                      </a:r>
                      <a:endParaRPr lang="en-US" sz="3200" b="1" i="0" u="none" strike="noStrike" dirty="0">
                        <a:solidFill>
                          <a:schemeClr val="bg1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出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627159254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WIP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59694973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中控室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58370211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  <a:endParaRPr lang="en-US" altLang="zh-TW" sz="15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8335469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72A9648-14FD-474F-8961-FE7E12F31459}"/>
              </a:ext>
            </a:extLst>
          </p:cNvPr>
          <p:cNvSpPr/>
          <p:nvPr/>
        </p:nvSpPr>
        <p:spPr>
          <a:xfrm>
            <a:off x="1090161" y="5497652"/>
            <a:ext cx="1880643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K11-5F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以下</a:t>
            </a: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PO</a:t>
            </a:r>
            <a:endParaRPr lang="zh-TW" altLang="en-US" sz="18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7035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F789AF-96EB-322B-6AB8-F48BF602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7C600066-9E3D-7C07-87A0-C0CA38100F8C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F1EDE6B-615B-8464-F4DA-7A8E555D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1E4771-F66C-0FC2-ECDA-1B321126FD51}"/>
              </a:ext>
            </a:extLst>
          </p:cNvPr>
          <p:cNvSpPr txBox="1"/>
          <p:nvPr/>
        </p:nvSpPr>
        <p:spPr>
          <a:xfrm>
            <a:off x="335360" y="836712"/>
            <a:ext cx="8352928" cy="6864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於日常追蹤使用，管理員可以隨時查看與新增網頁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Button Function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中控路由網頁修正與按鈕功能確認 </a:t>
            </a: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667" b="1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  網頁程式開發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474A5DE-B15C-3978-C819-A3F1C91C782F}"/>
              </a:ext>
            </a:extLst>
          </p:cNvPr>
          <p:cNvSpPr/>
          <p:nvPr/>
        </p:nvSpPr>
        <p:spPr>
          <a:xfrm>
            <a:off x="8952299" y="2090635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資料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Loading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7419ECD-4CB1-FB15-5BB8-FF1E3DD8A0F3}"/>
              </a:ext>
            </a:extLst>
          </p:cNvPr>
          <p:cNvSpPr/>
          <p:nvPr/>
        </p:nvSpPr>
        <p:spPr>
          <a:xfrm>
            <a:off x="8952299" y="3306436"/>
            <a:ext cx="2688299" cy="7680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33F20CD9-526E-4126-19C8-13831912A326}"/>
              </a:ext>
            </a:extLst>
          </p:cNvPr>
          <p:cNvSpPr/>
          <p:nvPr/>
        </p:nvSpPr>
        <p:spPr>
          <a:xfrm>
            <a:off x="8952299" y="454717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路由與相應網頁之進度追蹤</a:t>
            </a: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C258EBD7-27EE-5392-528D-8B13AFFF26FF}"/>
              </a:ext>
            </a:extLst>
          </p:cNvPr>
          <p:cNvSpPr/>
          <p:nvPr/>
        </p:nvSpPr>
        <p:spPr>
          <a:xfrm>
            <a:off x="10128448" y="2968813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28316B7E-B188-9307-0F17-3AA03E8A0C25}"/>
              </a:ext>
            </a:extLst>
          </p:cNvPr>
          <p:cNvSpPr/>
          <p:nvPr/>
        </p:nvSpPr>
        <p:spPr>
          <a:xfrm>
            <a:off x="10128448" y="4197085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6969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F451E81-F5CB-F7D7-E7C3-A90284BE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93D4DA5-5860-7C32-6254-930C6DC6B969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422F4B-1841-9376-B68E-7CDB509A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51" y="854922"/>
            <a:ext cx="9889099" cy="517834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40A0422-FFC2-E50A-A93B-CB6B9EBA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3909E7-BB99-4B29-1E11-2AD0CEBD8AFC}"/>
              </a:ext>
            </a:extLst>
          </p:cNvPr>
          <p:cNvSpPr txBox="1"/>
          <p:nvPr/>
        </p:nvSpPr>
        <p:spPr>
          <a:xfrm>
            <a:off x="9072332" y="4101075"/>
            <a:ext cx="2950601" cy="167270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當前權限說明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明亮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/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黑暗調整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Tags 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按鈕篩選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關鍵字模糊篩選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新增網頁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管理員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&amp;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編輯者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未完成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%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已完成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%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數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59D6058-4190-397A-8D6C-21D91B572A7A}"/>
              </a:ext>
            </a:extLst>
          </p:cNvPr>
          <p:cNvSpPr/>
          <p:nvPr/>
        </p:nvSpPr>
        <p:spPr>
          <a:xfrm>
            <a:off x="9422192" y="911128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434E73A-CEC6-F867-8B95-9BC7172BBC5F}"/>
              </a:ext>
            </a:extLst>
          </p:cNvPr>
          <p:cNvSpPr/>
          <p:nvPr/>
        </p:nvSpPr>
        <p:spPr>
          <a:xfrm>
            <a:off x="10872549" y="864256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31C008-9172-3DEC-D49F-17173C6E7CC9}"/>
              </a:ext>
            </a:extLst>
          </p:cNvPr>
          <p:cNvSpPr/>
          <p:nvPr/>
        </p:nvSpPr>
        <p:spPr>
          <a:xfrm>
            <a:off x="3983765" y="2008647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3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D942B16-2545-67E6-D6F5-7DA8E40858B0}"/>
              </a:ext>
            </a:extLst>
          </p:cNvPr>
          <p:cNvSpPr/>
          <p:nvPr/>
        </p:nvSpPr>
        <p:spPr>
          <a:xfrm>
            <a:off x="9552384" y="23146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4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C54DC2E-2C45-5189-6B06-CBE0503ECD2B}"/>
              </a:ext>
            </a:extLst>
          </p:cNvPr>
          <p:cNvSpPr/>
          <p:nvPr/>
        </p:nvSpPr>
        <p:spPr>
          <a:xfrm>
            <a:off x="10848565" y="23146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5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00D416C7-5A9E-2A23-5947-2DB2A446DC1D}"/>
              </a:ext>
            </a:extLst>
          </p:cNvPr>
          <p:cNvSpPr/>
          <p:nvPr/>
        </p:nvSpPr>
        <p:spPr>
          <a:xfrm>
            <a:off x="983451" y="4005064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5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D85F663-BA8E-FA2E-919F-5E1942BF144D}"/>
              </a:ext>
            </a:extLst>
          </p:cNvPr>
          <p:cNvSpPr/>
          <p:nvPr/>
        </p:nvSpPr>
        <p:spPr>
          <a:xfrm>
            <a:off x="1391477" y="5349213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6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22F131F-4E37-6442-6E0E-4CCF8508737D}"/>
              </a:ext>
            </a:extLst>
          </p:cNvPr>
          <p:cNvSpPr/>
          <p:nvPr/>
        </p:nvSpPr>
        <p:spPr>
          <a:xfrm>
            <a:off x="2639616" y="5349213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7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570043A-77E2-B230-04FC-870994568EFB}"/>
              </a:ext>
            </a:extLst>
          </p:cNvPr>
          <p:cNvSpPr/>
          <p:nvPr/>
        </p:nvSpPr>
        <p:spPr>
          <a:xfrm>
            <a:off x="623392" y="6089477"/>
            <a:ext cx="11191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資訊確認與彙整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10/E</a:t>
            </a:r>
          </a:p>
          <a:p>
            <a:pPr indent="-457189" defTabSz="1186352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翻頁記憶調整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 – 10/E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B8E002-C40C-40F2-B930-D8E3E6B626FB}"/>
              </a:ext>
            </a:extLst>
          </p:cNvPr>
          <p:cNvSpPr/>
          <p:nvPr/>
        </p:nvSpPr>
        <p:spPr>
          <a:xfrm>
            <a:off x="8878470" y="631180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400" dirty="0">
                <a:latin typeface="芫荽" pitchFamily="2" charset="-120"/>
                <a:ea typeface="芫荽" pitchFamily="2" charset="-120"/>
                <a:cs typeface="芫荽" pitchFamily="2" charset="-120"/>
                <a:hlinkClick r:id="rId4"/>
              </a:rPr>
              <a:t>網址：中控路由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75956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BB8693-2FC5-1061-8F3A-D6E3F00C9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632A34A2-5834-9F97-E43B-F5B291B13D90}"/>
              </a:ext>
            </a:extLst>
          </p:cNvPr>
          <p:cNvSpPr/>
          <p:nvPr/>
        </p:nvSpPr>
        <p:spPr>
          <a:xfrm>
            <a:off x="0" y="6243573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AF8CA88-6CFF-0D1E-CAD1-DBCB8454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中控路由網頁程式開發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77F721-3D04-E4D4-4045-866C33289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3" y="947709"/>
            <a:ext cx="4377947" cy="493778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CF6E9FB-E93D-3A46-63B9-93410DDEB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54" y="946296"/>
            <a:ext cx="4702569" cy="49392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66FA819-EE58-BAFE-147F-CC7038DCA5BE}"/>
              </a:ext>
            </a:extLst>
          </p:cNvPr>
          <p:cNvSpPr txBox="1"/>
          <p:nvPr/>
        </p:nvSpPr>
        <p:spPr>
          <a:xfrm>
            <a:off x="8328022" y="6021289"/>
            <a:ext cx="2950601" cy="54386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未完成修正管理頁面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已完成修正管理頁面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53AA6738-DB94-0B8B-48EE-ACB5BBB3A750}"/>
              </a:ext>
            </a:extLst>
          </p:cNvPr>
          <p:cNvSpPr/>
          <p:nvPr/>
        </p:nvSpPr>
        <p:spPr>
          <a:xfrm>
            <a:off x="623392" y="13167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DF07BD2-2F17-0179-01FE-D7F5C1559DA7}"/>
              </a:ext>
            </a:extLst>
          </p:cNvPr>
          <p:cNvSpPr/>
          <p:nvPr/>
        </p:nvSpPr>
        <p:spPr>
          <a:xfrm>
            <a:off x="6480043" y="131676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346ECE-C9D3-8A2A-EB90-BF376C1BDF0E}"/>
              </a:ext>
            </a:extLst>
          </p:cNvPr>
          <p:cNvSpPr/>
          <p:nvPr/>
        </p:nvSpPr>
        <p:spPr>
          <a:xfrm>
            <a:off x="1103445" y="3415896"/>
            <a:ext cx="864096" cy="301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ln>
                <a:solidFill>
                  <a:prstClr val="white">
                    <a:lumMod val="95000"/>
                  </a:prstClr>
                </a:solidFill>
              </a:ln>
              <a:noFill/>
              <a:latin typeface="Calibri"/>
              <a:ea typeface="微軟正黑體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9B35E9B-C9CF-C7D5-24CA-28D37D3F3148}"/>
              </a:ext>
            </a:extLst>
          </p:cNvPr>
          <p:cNvSpPr/>
          <p:nvPr/>
        </p:nvSpPr>
        <p:spPr>
          <a:xfrm>
            <a:off x="6960096" y="2852936"/>
            <a:ext cx="1248139" cy="413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ln>
                <a:solidFill>
                  <a:prstClr val="white">
                    <a:lumMod val="95000"/>
                  </a:prstClr>
                </a:solidFill>
              </a:ln>
              <a:noFill/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29979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5ED73-E872-0391-BD51-717EA3CDF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  <a:extLst>
              <a:ext uri="{FF2B5EF4-FFF2-40B4-BE49-F238E27FC236}">
                <a16:creationId xmlns:a16="http://schemas.microsoft.com/office/drawing/2014/main" id="{9836CF50-9AE8-2EE9-8F74-B91635DB2569}"/>
              </a:ext>
            </a:extLst>
          </p:cNvPr>
          <p:cNvSpPr/>
          <p:nvPr/>
        </p:nvSpPr>
        <p:spPr>
          <a:xfrm>
            <a:off x="0" y="6231085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3A465-0787-3662-BAE4-387AB75E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3000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網頁與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Dispatch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異常盤點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36D101-696E-7298-7506-8FF7365A3B62}"/>
              </a:ext>
            </a:extLst>
          </p:cNvPr>
          <p:cNvSpPr txBox="1"/>
          <p:nvPr/>
        </p:nvSpPr>
        <p:spPr>
          <a:xfrm>
            <a:off x="994740" y="1105623"/>
            <a:ext cx="3168352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3000網頁盤點進度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C62670-640D-C0E7-CF49-3463852D72E5}"/>
              </a:ext>
            </a:extLst>
          </p:cNvPr>
          <p:cNvSpPr/>
          <p:nvPr/>
        </p:nvSpPr>
        <p:spPr>
          <a:xfrm>
            <a:off x="383020" y="6219371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網頁與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Dispatch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盤點統計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10/10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162ADA1-7CE0-D10C-BB09-1AD589BFB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8083"/>
              </p:ext>
            </p:extLst>
          </p:nvPr>
        </p:nvGraphicFramePr>
        <p:xfrm>
          <a:off x="527382" y="1924599"/>
          <a:ext cx="4103070" cy="3125894"/>
        </p:xfrm>
        <a:graphic>
          <a:graphicData uri="http://schemas.openxmlformats.org/drawingml/2006/table">
            <a:tbl>
              <a:tblPr/>
              <a:tblGrid>
                <a:gridCol w="2142153">
                  <a:extLst>
                    <a:ext uri="{9D8B030D-6E8A-4147-A177-3AD203B41FA5}">
                      <a16:colId xmlns:a16="http://schemas.microsoft.com/office/drawing/2014/main" val="938106698"/>
                    </a:ext>
                  </a:extLst>
                </a:gridCol>
                <a:gridCol w="1960917">
                  <a:extLst>
                    <a:ext uri="{9D8B030D-6E8A-4147-A177-3AD203B41FA5}">
                      <a16:colId xmlns:a16="http://schemas.microsoft.com/office/drawing/2014/main" val="13850928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網頁無時間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網頁有時間</a:t>
                      </a:r>
                    </a:p>
                  </a:txBody>
                  <a:tcPr marL="8467" marR="8467" marT="8467" marB="0" anchor="ctr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2173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lvl="0"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2880&amp;2900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4600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自動搬運看板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(K11-6F)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69168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3450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K25-4600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2738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K25-8F 3800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1533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K11-8F 3450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5632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 3800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701975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K21-8F AMHS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自動搬運派貨網頁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0208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K25-4507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45512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K25-3910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79191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0FEB1BD-0837-C0D7-72A3-BD9094C57DC2}"/>
              </a:ext>
            </a:extLst>
          </p:cNvPr>
          <p:cNvGraphicFramePr>
            <a:graphicFrameLocks noGrp="1"/>
          </p:cNvGraphicFramePr>
          <p:nvPr/>
        </p:nvGraphicFramePr>
        <p:xfrm>
          <a:off x="4847863" y="1924599"/>
          <a:ext cx="7332203" cy="3735494"/>
        </p:xfrm>
        <a:graphic>
          <a:graphicData uri="http://schemas.openxmlformats.org/drawingml/2006/table">
            <a:tbl>
              <a:tblPr/>
              <a:tblGrid>
                <a:gridCol w="1629271">
                  <a:extLst>
                    <a:ext uri="{9D8B030D-6E8A-4147-A177-3AD203B41FA5}">
                      <a16:colId xmlns:a16="http://schemas.microsoft.com/office/drawing/2014/main" val="3302466985"/>
                    </a:ext>
                  </a:extLst>
                </a:gridCol>
                <a:gridCol w="1760195">
                  <a:extLst>
                    <a:ext uri="{9D8B030D-6E8A-4147-A177-3AD203B41FA5}">
                      <a16:colId xmlns:a16="http://schemas.microsoft.com/office/drawing/2014/main" val="30730151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387026275"/>
                    </a:ext>
                  </a:extLst>
                </a:gridCol>
                <a:gridCol w="2545737">
                  <a:extLst>
                    <a:ext uri="{9D8B030D-6E8A-4147-A177-3AD203B41FA5}">
                      <a16:colId xmlns:a16="http://schemas.microsoft.com/office/drawing/2014/main" val="70025478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沒有資訊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無時間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正常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有時間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未知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異常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(</a:t>
                      </a:r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有時間以外的資訊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)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03178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K21_8F_3100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K11_5F_3390/3400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K11_8F_4600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K11_8F_4110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7347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K11_5F_3410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K11_6F_3260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8178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K11_8F_3800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K22_8F_3390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K22_5FOVEN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6121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K22_5F_3410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K22_5F_underfill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9957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跨樓層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AGV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K25_8F_3190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90811"/>
                  </a:ext>
                </a:extLst>
              </a:tr>
              <a:tr h="49614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K11_8FCENTRAL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K21_8F_3190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2856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K25_8F_3670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564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K11_5F_3380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240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K11_8F_3260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83404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</a:rPr>
                        <a:t>K11_6F_3670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23019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0EA74A72-961A-B3BF-4900-793954A8F088}"/>
              </a:ext>
            </a:extLst>
          </p:cNvPr>
          <p:cNvSpPr txBox="1"/>
          <p:nvPr/>
        </p:nvSpPr>
        <p:spPr>
          <a:xfrm>
            <a:off x="7344139" y="1106805"/>
            <a:ext cx="310744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Dispatch網頁盤點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CA679E9-C248-FA0D-A7A5-22812F17CDE1}"/>
              </a:ext>
            </a:extLst>
          </p:cNvPr>
          <p:cNvSpPr txBox="1"/>
          <p:nvPr/>
        </p:nvSpPr>
        <p:spPr>
          <a:xfrm>
            <a:off x="8625828" y="5861369"/>
            <a:ext cx="346583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已交付宗佑提困難點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0DE9DF-CCB5-445A-9F6F-F58924C90F8F}"/>
              </a:ext>
            </a:extLst>
          </p:cNvPr>
          <p:cNvSpPr txBox="1"/>
          <p:nvPr/>
        </p:nvSpPr>
        <p:spPr>
          <a:xfrm>
            <a:off x="403254" y="5225989"/>
            <a:ext cx="4351324" cy="70788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en-US" altLang="zh-TW" sz="40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11/26 </a:t>
            </a:r>
            <a:r>
              <a:rPr lang="zh-TW" altLang="en-US" sz="40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後持續追蹤</a:t>
            </a:r>
            <a:endParaRPr lang="en-US" altLang="zh-TW" sz="4000" dirty="0">
              <a:solidFill>
                <a:srgbClr val="FF000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631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98EAA1-AC1F-EA4D-F922-B5BEC622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hlinkClick r:id="rId3"/>
            <a:extLst>
              <a:ext uri="{FF2B5EF4-FFF2-40B4-BE49-F238E27FC236}">
                <a16:creationId xmlns:a16="http://schemas.microsoft.com/office/drawing/2014/main" id="{DA2258D8-21C3-BB4F-08BB-D4D2623C5725}"/>
              </a:ext>
            </a:extLst>
          </p:cNvPr>
          <p:cNvSpPr/>
          <p:nvPr/>
        </p:nvSpPr>
        <p:spPr>
          <a:xfrm>
            <a:off x="0" y="6231085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9AB43B-0427-43B2-6C3A-BA033DC4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排程總覽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DD005B-3D8B-FB5C-91D7-306B127A5580}"/>
              </a:ext>
            </a:extLst>
          </p:cNvPr>
          <p:cNvSpPr txBox="1"/>
          <p:nvPr/>
        </p:nvSpPr>
        <p:spPr>
          <a:xfrm>
            <a:off x="527382" y="1111519"/>
            <a:ext cx="4800533" cy="50276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187173"/>
            <a:r>
              <a:rPr lang="zh-TW" altLang="en-US" sz="26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盤點派報&amp;水位&amp;當前程式進度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493386B-4B01-0C23-6712-96386395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4" y="2083405"/>
            <a:ext cx="10561173" cy="307071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839A667-44E0-F172-5BDD-45038458F117}"/>
              </a:ext>
            </a:extLst>
          </p:cNvPr>
          <p:cNvSpPr/>
          <p:nvPr/>
        </p:nvSpPr>
        <p:spPr>
          <a:xfrm>
            <a:off x="383020" y="6219371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切分各派報功能以及排程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&amp;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電腦帳號之統計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10/14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525CF23-CF80-55B6-C673-BC2982784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14" y="5256075"/>
            <a:ext cx="9456373" cy="67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97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3C48-F281-5107-1D3C-CBF52168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C63E3C-CE82-4551-9E23-DD2FEA21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77" y="1462359"/>
            <a:ext cx="9925648" cy="4486724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16E2E3DB-5A19-C557-1F1C-2ABD56DE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EAP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健康度網頁開發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– 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當前頁面展示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0C4FC7-3F3B-60E2-3C52-39D8D7900D0C}"/>
              </a:ext>
            </a:extLst>
          </p:cNvPr>
          <p:cNvSpPr/>
          <p:nvPr/>
        </p:nvSpPr>
        <p:spPr>
          <a:xfrm>
            <a:off x="335361" y="886744"/>
            <a:ext cx="2108269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MCID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各站點一覽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15E678D-96D8-9431-4CEC-6E561F44E3AF}"/>
              </a:ext>
            </a:extLst>
          </p:cNvPr>
          <p:cNvSpPr/>
          <p:nvPr/>
        </p:nvSpPr>
        <p:spPr>
          <a:xfrm>
            <a:off x="4997472" y="1535903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E9C125E-2DCA-E077-4699-DFF381E8C317}"/>
              </a:ext>
            </a:extLst>
          </p:cNvPr>
          <p:cNvSpPr/>
          <p:nvPr/>
        </p:nvSpPr>
        <p:spPr>
          <a:xfrm>
            <a:off x="9744405" y="4986172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735A24-CEF9-6F67-497A-8990DB4205E8}"/>
              </a:ext>
            </a:extLst>
          </p:cNvPr>
          <p:cNvSpPr txBox="1"/>
          <p:nvPr/>
        </p:nvSpPr>
        <p:spPr>
          <a:xfrm>
            <a:off x="9020711" y="1910445"/>
            <a:ext cx="3076634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當前資訊已為最新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3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天份資訊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595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C7C153F-065A-4944-86D4-A2C26993BD84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3F4B2C-C56D-4AEF-AD83-DA826D6C3D13}"/>
              </a:ext>
            </a:extLst>
          </p:cNvPr>
          <p:cNvSpPr/>
          <p:nvPr/>
        </p:nvSpPr>
        <p:spPr>
          <a:xfrm>
            <a:off x="231230" y="6061861"/>
            <a:ext cx="11729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預計請購前須指定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Boyu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&amp;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TimCL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Review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→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LC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Sir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簽核後才開單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需自動發信通知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10/E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</a:t>
            </a:r>
            <a:r>
              <a:rPr lang="zh-TW" altLang="en-US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Going</a:t>
            </a:r>
          </a:p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新增超額提示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超過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100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萬為紅標，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90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萬為黃標，其餘為綠標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這邊之後再行調整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10/M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43C0802-1AE5-4088-B0E5-9FF6F793736B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3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3C7932-4615-43AB-B052-63BF5515294E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115768-4F2D-3844-C39E-E2B85B35F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" y="1274415"/>
            <a:ext cx="12192000" cy="22614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7E34618-8BB0-9AD7-D17A-4299629A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" y="2157641"/>
            <a:ext cx="12192000" cy="22639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1C018D-023F-B786-0FA5-D74A8B58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" y="3172818"/>
            <a:ext cx="12192000" cy="24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97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1959434-7157-4950-D2E4-B4DA9D5A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A0D5E65-A3A0-A7F6-A1FD-2EF82AE60568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1E5134B-A73B-076C-EBFC-3FE68605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079531C-1DF8-E9C7-E5A3-36F4820A988E}"/>
              </a:ext>
            </a:extLst>
          </p:cNvPr>
          <p:cNvSpPr/>
          <p:nvPr/>
        </p:nvSpPr>
        <p:spPr>
          <a:xfrm>
            <a:off x="231230" y="6061861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驗收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Mail Role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更新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10/21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6CA7200-2194-6B53-E347-BD4BA2D2B8A9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3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A3C37A6-8B2B-7209-0F2E-1CD42F025E08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pic>
        <p:nvPicPr>
          <p:cNvPr id="4" name="圖片 3" descr="一張含有 文字, 螢幕擷取畫面, 軟體, 網頁 的圖片">
            <a:extLst>
              <a:ext uri="{FF2B5EF4-FFF2-40B4-BE49-F238E27FC236}">
                <a16:creationId xmlns:a16="http://schemas.microsoft.com/office/drawing/2014/main" id="{E4B79904-6D23-EC7A-589D-E82E71AA9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47" y="1337092"/>
            <a:ext cx="9985738" cy="432679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CBE6592-DF51-9FBD-40C9-DF86D7D68AD2}"/>
              </a:ext>
            </a:extLst>
          </p:cNvPr>
          <p:cNvSpPr txBox="1"/>
          <p:nvPr/>
        </p:nvSpPr>
        <p:spPr>
          <a:xfrm>
            <a:off x="8239146" y="4434986"/>
            <a:ext cx="2758207" cy="54386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修正問候語後方人名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修正驗收新條件資訊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5F1C520-15F6-797B-EFA8-0D6E92A7CD3F}"/>
              </a:ext>
            </a:extLst>
          </p:cNvPr>
          <p:cNvSpPr/>
          <p:nvPr/>
        </p:nvSpPr>
        <p:spPr>
          <a:xfrm>
            <a:off x="935734" y="2231060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686953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F645876-8E89-BA18-7C3A-CC7894A7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7BAE5624-0C6D-1A7E-15A9-ADD0CEB35AD5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5ED26E-A323-89ED-C50C-71E5A9E2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B299D05-A50C-B432-4809-68BB66379791}"/>
              </a:ext>
            </a:extLst>
          </p:cNvPr>
          <p:cNvSpPr/>
          <p:nvPr/>
        </p:nvSpPr>
        <p:spPr>
          <a:xfrm>
            <a:off x="231231" y="6186642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廠商承諾交期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Role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更新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10/21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98DEC06-C3D6-6748-C3E4-E281C6DFA062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3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8BD1313-DA80-84FC-55C1-A3F585BA726D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pic>
        <p:nvPicPr>
          <p:cNvPr id="6" name="圖片 5" descr="一張含有 文字, 螢幕擷取畫面, 軟體, 數字 的圖片">
            <a:extLst>
              <a:ext uri="{FF2B5EF4-FFF2-40B4-BE49-F238E27FC236}">
                <a16:creationId xmlns:a16="http://schemas.microsoft.com/office/drawing/2014/main" id="{04C7EC1E-16AA-5F03-E145-FB82AB98C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37" y="1134909"/>
            <a:ext cx="8226970" cy="49269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B2A6C0D-C356-2F54-5A07-1ACE3AD65B87}"/>
              </a:ext>
            </a:extLst>
          </p:cNvPr>
          <p:cNvSpPr txBox="1"/>
          <p:nvPr/>
        </p:nvSpPr>
        <p:spPr>
          <a:xfrm>
            <a:off x="9319419" y="5868542"/>
            <a:ext cx="2374755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分批 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Role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更新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E38CD1-864E-10BC-FD4F-52F048FFFF32}"/>
              </a:ext>
            </a:extLst>
          </p:cNvPr>
          <p:cNvSpPr/>
          <p:nvPr/>
        </p:nvSpPr>
        <p:spPr>
          <a:xfrm>
            <a:off x="3311789" y="1234815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33758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004FC6-4917-1781-55CB-501E9EC7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1581CEE1-DBD1-A033-0725-167DB13DAD74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5A54106-9815-9A78-4CC0-9816BA41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AB17660-4FF0-6E74-6F1A-EA9D0F8E9BB7}"/>
              </a:ext>
            </a:extLst>
          </p:cNvPr>
          <p:cNvSpPr/>
          <p:nvPr/>
        </p:nvSpPr>
        <p:spPr>
          <a:xfrm>
            <a:off x="231231" y="6186642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廠商承諾交期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Role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更新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10/21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4BC3A72-7DBE-BBA2-C9D2-E74B50154525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3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F6EC6A6-3598-3F9B-7CCC-5EF9885B5E98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0BFBDD-F0B6-CBC2-77AA-5D08BB82ECFC}"/>
              </a:ext>
            </a:extLst>
          </p:cNvPr>
          <p:cNvSpPr txBox="1"/>
          <p:nvPr/>
        </p:nvSpPr>
        <p:spPr>
          <a:xfrm>
            <a:off x="9451037" y="4995446"/>
            <a:ext cx="2374755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合併 </a:t>
            </a:r>
            <a:r>
              <a:rPr lang="en-US" altLang="zh-TW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Role</a:t>
            </a: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新增</a:t>
            </a:r>
          </a:p>
        </p:txBody>
      </p:sp>
      <p:pic>
        <p:nvPicPr>
          <p:cNvPr id="4" name="圖片 3" descr="一張含有 文字, 螢幕擷取畫面, 軟體, 行 的圖片&#10;&#10;AI 產生的內容可能不正確。">
            <a:extLst>
              <a:ext uri="{FF2B5EF4-FFF2-40B4-BE49-F238E27FC236}">
                <a16:creationId xmlns:a16="http://schemas.microsoft.com/office/drawing/2014/main" id="{AB3AEFF4-DBB9-A237-1645-4648A0DDD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55496"/>
            <a:ext cx="12192000" cy="3690447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56830C-9131-584B-D8F7-56FEC82CB2E6}"/>
              </a:ext>
            </a:extLst>
          </p:cNvPr>
          <p:cNvSpPr/>
          <p:nvPr/>
        </p:nvSpPr>
        <p:spPr>
          <a:xfrm>
            <a:off x="2535934" y="1492918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55956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K21-8F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12EB83-F103-4F9C-9769-E5843CC70977}"/>
              </a:ext>
            </a:extLst>
          </p:cNvPr>
          <p:cNvGraphicFramePr>
            <a:graphicFrameLocks noGrp="1"/>
          </p:cNvGraphicFramePr>
          <p:nvPr/>
        </p:nvGraphicFramePr>
        <p:xfrm>
          <a:off x="431371" y="1746117"/>
          <a:ext cx="3168352" cy="236344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K2</a:t>
                      </a:r>
                      <a:r>
                        <a:rPr lang="en-US" altLang="zh-TW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-8F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手臂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45449953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23740350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31708CD6-6204-476A-9FA0-74E0ABCF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15" y="1005864"/>
            <a:ext cx="7136795" cy="51635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891116-820A-4571-A1B9-A845FD431C5F}"/>
              </a:ext>
            </a:extLst>
          </p:cNvPr>
          <p:cNvSpPr/>
          <p:nvPr/>
        </p:nvSpPr>
        <p:spPr>
          <a:xfrm>
            <a:off x="931678" y="5466939"/>
            <a:ext cx="1963999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K21-8F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已下 </a:t>
            </a: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PO</a:t>
            </a:r>
            <a:endParaRPr lang="zh-TW" altLang="en-US" sz="18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0DC634-7771-47D9-8B2D-FB82A45A6499}"/>
              </a:ext>
            </a:extLst>
          </p:cNvPr>
          <p:cNvSpPr/>
          <p:nvPr/>
        </p:nvSpPr>
        <p:spPr>
          <a:xfrm>
            <a:off x="5418571" y="3244334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6100820152</a:t>
            </a:r>
          </a:p>
        </p:txBody>
      </p:sp>
    </p:spTree>
    <p:extLst>
      <p:ext uri="{BB962C8B-B14F-4D97-AF65-F5344CB8AC3E}">
        <p14:creationId xmlns:p14="http://schemas.microsoft.com/office/powerpoint/2010/main" val="91479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K22-8F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335360" y="980692"/>
            <a:ext cx="333937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預計設置點位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12EB83-F103-4F9C-9769-E5843CC70977}"/>
              </a:ext>
            </a:extLst>
          </p:cNvPr>
          <p:cNvGraphicFramePr>
            <a:graphicFrameLocks noGrp="1"/>
          </p:cNvGraphicFramePr>
          <p:nvPr/>
        </p:nvGraphicFramePr>
        <p:xfrm>
          <a:off x="431371" y="1746118"/>
          <a:ext cx="3168352" cy="282508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779484">
                  <a:extLst>
                    <a:ext uri="{9D8B030D-6E8A-4147-A177-3AD203B41FA5}">
                      <a16:colId xmlns:a16="http://schemas.microsoft.com/office/drawing/2014/main" val="1849480165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3982538972"/>
                    </a:ext>
                  </a:extLst>
                </a:gridCol>
              </a:tblGrid>
              <a:tr h="5003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K22-8F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5185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位置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數量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8921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手臂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838845789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Loader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45449953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SAA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入料機構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94083255"/>
                  </a:ext>
                </a:extLst>
              </a:tr>
              <a:tr h="4616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乾燥室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入</a:t>
                      </a:r>
                      <a:r>
                        <a:rPr lang="en-US" altLang="zh-TW" sz="1500" u="none" strike="noStrike" dirty="0"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endParaRPr lang="zh-TW" altLang="en-US" sz="1500" u="none" strike="noStrike" dirty="0">
                        <a:effectLst/>
                        <a:latin typeface="芫荽" pitchFamily="2" charset="-120"/>
                        <a:ea typeface="芫荽" pitchFamily="2" charset="-120"/>
                        <a:cs typeface="芫荽" pitchFamily="2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23740350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FE89DFF3-B294-4BEA-93C6-E35942EC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13" y="773693"/>
            <a:ext cx="7136795" cy="53106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0E0926-B694-4F62-ACFE-9C173CBE8E86}"/>
              </a:ext>
            </a:extLst>
          </p:cNvPr>
          <p:cNvSpPr/>
          <p:nvPr/>
        </p:nvSpPr>
        <p:spPr>
          <a:xfrm>
            <a:off x="890000" y="5466939"/>
            <a:ext cx="1963999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K22-8F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已下 </a:t>
            </a: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PO</a:t>
            </a:r>
            <a:endParaRPr lang="zh-TW" altLang="en-US" sz="18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0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 </a:t>
            </a:r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K22-8F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56EC76-2EE0-449C-B01C-C374081526ED}"/>
              </a:ext>
            </a:extLst>
          </p:cNvPr>
          <p:cNvSpPr/>
          <p:nvPr/>
        </p:nvSpPr>
        <p:spPr>
          <a:xfrm>
            <a:off x="2362980" y="1052456"/>
            <a:ext cx="1526380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R4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機櫃內置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074E6B-1AFB-48C0-AFC9-FC1E54C1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47538" y="1350599"/>
            <a:ext cx="4157264" cy="4896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18A7B9C-E61A-44BD-9167-695B73A665B4}"/>
              </a:ext>
            </a:extLst>
          </p:cNvPr>
          <p:cNvSpPr/>
          <p:nvPr/>
        </p:nvSpPr>
        <p:spPr>
          <a:xfrm>
            <a:off x="8302642" y="1052456"/>
            <a:ext cx="1864613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SAA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入料機構旁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AB515B-91E4-49B5-BE25-7319E3F3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525" y="1720043"/>
            <a:ext cx="3624261" cy="4317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60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5360" y="77093"/>
            <a:ext cx="11073232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自動化機台健康度檢測專案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B7A042-952B-471E-8AB3-6B870FD7A4D0}"/>
              </a:ext>
            </a:extLst>
          </p:cNvPr>
          <p:cNvSpPr/>
          <p:nvPr/>
        </p:nvSpPr>
        <p:spPr>
          <a:xfrm>
            <a:off x="302533" y="906396"/>
            <a:ext cx="2858475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1187173">
              <a:defRPr/>
            </a:pPr>
            <a:r>
              <a:rPr lang="en-US" altLang="zh-TW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ADAM-6050-D </a:t>
            </a:r>
            <a:r>
              <a:rPr lang="zh-TW" altLang="en-US" sz="18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請購進度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96A922-7E89-421F-BA65-8E47F0E1A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51915"/>
            <a:ext cx="3387757" cy="4009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46526DF-9C90-4BBB-900F-7B60878D5093}"/>
              </a:ext>
            </a:extLst>
          </p:cNvPr>
          <p:cNvSpPr/>
          <p:nvPr/>
        </p:nvSpPr>
        <p:spPr>
          <a:xfrm>
            <a:off x="3311691" y="906397"/>
            <a:ext cx="8736971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7173"/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承諾交期為 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11/20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Owner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2133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RuiYing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Due Date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11/20 – </a:t>
            </a:r>
            <a:r>
              <a:rPr lang="en-US" altLang="zh-TW" sz="2133" b="1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 Going</a:t>
            </a:r>
            <a:endParaRPr lang="zh-TW" altLang="en-US" sz="2133" b="1" dirty="0">
              <a:solidFill>
                <a:srgbClr val="FF0000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D4BC96-314B-46A0-9320-B323669B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6"/>
            <a:ext cx="12192000" cy="568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2A7533-C8DA-43D3-A8D4-9126E3B87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5" y="2011073"/>
            <a:ext cx="6467897" cy="41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5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B8FBF8-BB4F-439B-B08A-0F846673073A}"/>
              </a:ext>
            </a:extLst>
          </p:cNvPr>
          <p:cNvSpPr txBox="1"/>
          <p:nvPr/>
        </p:nvSpPr>
        <p:spPr>
          <a:xfrm>
            <a:off x="335360" y="836713"/>
            <a:ext cx="8352928" cy="6986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專案目的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開發網頁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UI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介面，將請購、驗收相關作業數位化，降低人員管控，即時掌握每月額度。</a:t>
            </a: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工具規劃</a:t>
            </a: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r>
              <a:rPr lang="zh-TW" altLang="en-US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</a:t>
            </a:r>
            <a:r>
              <a:rPr lang="en-US" altLang="zh-TW" sz="2400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小幫手巨集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轉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Web – </a:t>
            </a:r>
            <a:r>
              <a:rPr lang="en-US" altLang="zh-TW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defTabSz="1187173">
              <a:buClr>
                <a:srgbClr val="4472C4"/>
              </a:buClr>
            </a:pPr>
            <a:r>
              <a:rPr lang="en-US" altLang="zh-TW" sz="2400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	</a:t>
            </a: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Status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確認 </a:t>
            </a:r>
            <a:r>
              <a:rPr lang="en-US" altLang="zh-TW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</a:t>
            </a: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相關欄位公式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en-US" altLang="zh-TW" sz="2667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Plan To Do</a:t>
            </a:r>
          </a:p>
          <a:p>
            <a:pPr defTabSz="1187173">
              <a:buClr>
                <a:srgbClr val="4472C4"/>
              </a:buClr>
            </a:pPr>
            <a:r>
              <a:rPr lang="zh-TW" altLang="en-US" sz="24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   網頁程式開發</a:t>
            </a: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667" b="1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80990" indent="-380990" defTabSz="1187173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>
              <a:buClr>
                <a:srgbClr val="4472C4"/>
              </a:buClr>
            </a:pPr>
            <a:endParaRPr lang="en-US" altLang="zh-TW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defTabSz="1187173"/>
            <a:endParaRPr lang="zh-TW" altLang="en-US" sz="2400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465C9CA-3C3F-4E33-8D5F-A04C121BA6D2}"/>
              </a:ext>
            </a:extLst>
          </p:cNvPr>
          <p:cNvSpPr/>
          <p:nvPr/>
        </p:nvSpPr>
        <p:spPr>
          <a:xfrm>
            <a:off x="9072331" y="1114546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2400" dirty="0" err="1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小幫手巨集 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Excel </a:t>
            </a:r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轉資料庫</a:t>
            </a:r>
            <a:r>
              <a:rPr lang="en-US" altLang="zh-TW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DCF67BA-1AA9-4980-8274-3CC162250ADF}"/>
              </a:ext>
            </a:extLst>
          </p:cNvPr>
          <p:cNvSpPr/>
          <p:nvPr/>
        </p:nvSpPr>
        <p:spPr>
          <a:xfrm>
            <a:off x="9072331" y="234281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網頁開發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226D351-0A1C-4D70-BF26-C144DDBE1A7C}"/>
              </a:ext>
            </a:extLst>
          </p:cNvPr>
          <p:cNvSpPr/>
          <p:nvPr/>
        </p:nvSpPr>
        <p:spPr>
          <a:xfrm>
            <a:off x="9072331" y="3593015"/>
            <a:ext cx="2688299" cy="197443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預計請購表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algn="ctr" defTabSz="1187173"/>
            <a:r>
              <a:rPr lang="zh-TW" altLang="en-US" sz="24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請購紀錄表</a:t>
            </a:r>
            <a:endParaRPr lang="en-US" altLang="zh-TW" sz="2400" dirty="0">
              <a:solidFill>
                <a:srgbClr val="00B05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algn="ctr" defTabSz="1187173"/>
            <a:r>
              <a:rPr lang="en-US" altLang="zh-TW" sz="24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ERT</a:t>
            </a:r>
            <a:r>
              <a:rPr lang="zh-TW" altLang="en-US" sz="24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驗收表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8F11249-171C-4A65-8E40-56024040C9CE}"/>
              </a:ext>
            </a:extLst>
          </p:cNvPr>
          <p:cNvSpPr/>
          <p:nvPr/>
        </p:nvSpPr>
        <p:spPr>
          <a:xfrm>
            <a:off x="9072331" y="6027628"/>
            <a:ext cx="2688299" cy="7680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zh-TW" altLang="en-US" sz="2400">
                <a:solidFill>
                  <a:prstClr val="whit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網頁整合</a:t>
            </a: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238C8F4-F004-43CE-ADA2-CFFA06E624DB}"/>
              </a:ext>
            </a:extLst>
          </p:cNvPr>
          <p:cNvSpPr/>
          <p:nvPr/>
        </p:nvSpPr>
        <p:spPr>
          <a:xfrm>
            <a:off x="10248480" y="1992724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1BAECF5-48CC-47C2-8676-20AAAD0E6AE6}"/>
              </a:ext>
            </a:extLst>
          </p:cNvPr>
          <p:cNvSpPr/>
          <p:nvPr/>
        </p:nvSpPr>
        <p:spPr>
          <a:xfrm>
            <a:off x="10248480" y="3220996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8EA9718D-E48B-4DCB-98D0-2D6F03C0652E}"/>
              </a:ext>
            </a:extLst>
          </p:cNvPr>
          <p:cNvSpPr/>
          <p:nvPr/>
        </p:nvSpPr>
        <p:spPr>
          <a:xfrm>
            <a:off x="10248480" y="5677537"/>
            <a:ext cx="336000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B81CE3-3485-4522-B31D-978B61210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79" y="3621021"/>
            <a:ext cx="3036997" cy="1002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B148535-B6CF-4CE6-B61C-BC07C386CC88}"/>
              </a:ext>
            </a:extLst>
          </p:cNvPr>
          <p:cNvSpPr/>
          <p:nvPr/>
        </p:nvSpPr>
        <p:spPr>
          <a:xfrm>
            <a:off x="7050445" y="4773149"/>
            <a:ext cx="744064" cy="24000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endParaRPr lang="zh-TW" altLang="en-US" sz="240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3E58B8-DEA6-4B36-B53D-24657A150244}"/>
              </a:ext>
            </a:extLst>
          </p:cNvPr>
          <p:cNvSpPr/>
          <p:nvPr/>
        </p:nvSpPr>
        <p:spPr>
          <a:xfrm>
            <a:off x="6321536" y="3044957"/>
            <a:ext cx="2145139" cy="420564"/>
          </a:xfrm>
          <a:prstGeom prst="rect">
            <a:avLst/>
          </a:prstGeom>
          <a:solidFill>
            <a:srgbClr val="FFD9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1187173"/>
            <a:r>
              <a:rPr lang="en-US" altLang="zh-TW" sz="2133" b="1" dirty="0" err="1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ePR</a:t>
            </a:r>
            <a:r>
              <a:rPr lang="en-US" altLang="zh-TW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2133" b="1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E78663-7D91-4AD2-BE0D-C82EC19FA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9" y="5143330"/>
            <a:ext cx="3036997" cy="1516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7EE1BB9E-BAD6-4F17-ADBD-A787FAD912F0}"/>
              </a:ext>
            </a:extLst>
          </p:cNvPr>
          <p:cNvGrpSpPr/>
          <p:nvPr/>
        </p:nvGrpSpPr>
        <p:grpSpPr>
          <a:xfrm>
            <a:off x="5519936" y="5872894"/>
            <a:ext cx="768085" cy="800361"/>
            <a:chOff x="5076056" y="2753305"/>
            <a:chExt cx="931168" cy="93116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CAD758F-13E8-4053-B014-77941BCBC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6056" y="2753305"/>
              <a:ext cx="931168" cy="93116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F48C6AB-2261-48A2-B94E-50DAD540B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8765" t="18818" r="18889" b="18818"/>
            <a:stretch/>
          </p:blipFill>
          <p:spPr>
            <a:xfrm>
              <a:off x="5511296" y="3190708"/>
              <a:ext cx="450064" cy="450192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96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17A344-A35E-2BCD-6DD4-17A399F92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56" y="1257253"/>
            <a:ext cx="9260891" cy="488444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C7C153F-065A-4944-86D4-A2C26993BD84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3F4B2C-C56D-4AEF-AD83-DA826D6C3D13}"/>
              </a:ext>
            </a:extLst>
          </p:cNvPr>
          <p:cNvSpPr/>
          <p:nvPr/>
        </p:nvSpPr>
        <p:spPr>
          <a:xfrm>
            <a:off x="216036" y="6378379"/>
            <a:ext cx="11729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預計請購前須指定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Boyu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&amp;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TimCL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Review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→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LC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Sir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簽核後才開單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需自動發信通知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11/26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43C0802-1AE5-4088-B0E5-9FF6F793736B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4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3C7932-4615-43AB-B052-63BF5515294E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A13CDF-69A7-4146-8C6B-360A93E53D85}"/>
              </a:ext>
            </a:extLst>
          </p:cNvPr>
          <p:cNvSpPr txBox="1"/>
          <p:nvPr/>
        </p:nvSpPr>
        <p:spPr>
          <a:xfrm>
            <a:off x="8670304" y="5597022"/>
            <a:ext cx="3090334" cy="3181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defTabSz="1187173"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新增品項、規格備註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3F38F1D-487E-4D50-8C84-1E90153271B1}"/>
              </a:ext>
            </a:extLst>
          </p:cNvPr>
          <p:cNvSpPr/>
          <p:nvPr/>
        </p:nvSpPr>
        <p:spPr>
          <a:xfrm>
            <a:off x="6165261" y="1869446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1528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C7C153F-065A-4944-86D4-A2C26993BD84}"/>
              </a:ext>
            </a:extLst>
          </p:cNvPr>
          <p:cNvSpPr/>
          <p:nvPr/>
        </p:nvSpPr>
        <p:spPr>
          <a:xfrm>
            <a:off x="0" y="6237312"/>
            <a:ext cx="12192000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3" rIns="121845" bIns="60923" rtlCol="0" anchor="ctr"/>
          <a:lstStyle/>
          <a:p>
            <a:pPr algn="ctr" defTabSz="1186352">
              <a:defRPr/>
            </a:pPr>
            <a:endParaRPr lang="zh-TW" altLang="en-US" sz="2400" dirty="0">
              <a:solidFill>
                <a:prstClr val="whit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44624"/>
            <a:ext cx="11073231" cy="543595"/>
          </a:xfrm>
        </p:spPr>
        <p:txBody>
          <a:bodyPr vert="horz" lIns="104499" tIns="52352" rIns="104499" bIns="52352" rtlCol="0" anchor="ctr">
            <a:noAutofit/>
          </a:bodyPr>
          <a:lstStyle/>
          <a:p>
            <a:r>
              <a:rPr lang="en-US" altLang="zh-TW" dirty="0">
                <a:latin typeface="芫荽" pitchFamily="2" charset="-120"/>
                <a:ea typeface="芫荽" pitchFamily="2" charset="-120"/>
                <a:cs typeface="芫荽" pitchFamily="2" charset="-120"/>
              </a:rPr>
              <a:t>CIM</a:t>
            </a:r>
            <a:r>
              <a:rPr lang="zh-TW" altLang="en-US" dirty="0">
                <a:latin typeface="芫荽" pitchFamily="2" charset="-120"/>
                <a:ea typeface="芫荽" pitchFamily="2" charset="-120"/>
                <a:cs typeface="芫荽" pitchFamily="2" charset="-120"/>
              </a:rPr>
              <a:t> 請購、驗收整合網頁程式開發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3F4B2C-C56D-4AEF-AD83-DA826D6C3D13}"/>
              </a:ext>
            </a:extLst>
          </p:cNvPr>
          <p:cNvSpPr/>
          <p:nvPr/>
        </p:nvSpPr>
        <p:spPr>
          <a:xfrm>
            <a:off x="258639" y="5696359"/>
            <a:ext cx="117295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修正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eRT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內部分篩選過濾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11/03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marL="457189" indent="-457189" defTabSz="1187173">
              <a:buFont typeface="+mj-lt"/>
              <a:buAutoNum type="arabicPeriod"/>
              <a:defRPr/>
            </a:pP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eRT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表單新增編輯欄位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11/04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</a:p>
          <a:p>
            <a:pPr marL="457189" indent="-457189" defTabSz="1187173">
              <a:buFont typeface="+mj-lt"/>
              <a:buAutoNum type="arabicPeriod"/>
              <a:defRPr/>
            </a:pP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eRT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表單記憶功能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11/05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8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Done</a:t>
            </a:r>
            <a:endParaRPr lang="en-US" altLang="zh-TW" sz="1600" dirty="0">
              <a:solidFill>
                <a:srgbClr val="0000FF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457189" indent="-457189" defTabSz="1187173">
              <a:buFont typeface="+mj-lt"/>
              <a:buAutoNum type="arabicPeriod"/>
              <a:defRPr/>
            </a:pP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預計請購前須指定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Boyu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&amp; </a:t>
            </a:r>
            <a:r>
              <a:rPr lang="en-US" altLang="zh-TW" sz="1600" dirty="0" err="1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TimCL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Review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→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LC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Sir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簽核後才開單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需自動發信通知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- Due Date</a:t>
            </a:r>
            <a:r>
              <a:rPr lang="zh-TW" altLang="en-US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11/19 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–</a:t>
            </a:r>
            <a:r>
              <a:rPr lang="zh-TW" altLang="en-US" sz="1600" dirty="0">
                <a:solidFill>
                  <a:srgbClr val="0000FF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On</a:t>
            </a:r>
            <a:r>
              <a:rPr lang="zh-TW" altLang="en-US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Going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43C0802-1AE5-4088-B0E5-9FF6F793736B}"/>
              </a:ext>
            </a:extLst>
          </p:cNvPr>
          <p:cNvSpPr/>
          <p:nvPr/>
        </p:nvSpPr>
        <p:spPr>
          <a:xfrm>
            <a:off x="8880310" y="741077"/>
            <a:ext cx="30652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2133" dirty="0">
                <a:solidFill>
                  <a:prstClr val="black"/>
                </a:solidFill>
                <a:latin typeface="Calibri"/>
                <a:ea typeface="微軟正黑體"/>
                <a:hlinkClick r:id="rId3"/>
              </a:rPr>
              <a:t>網址：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請購動態</a:t>
            </a:r>
            <a:r>
              <a:rPr lang="en-US" altLang="zh-TW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</a:t>
            </a:r>
            <a:r>
              <a:rPr lang="zh-TW" altLang="en-US" sz="2133" dirty="0">
                <a:solidFill>
                  <a:srgbClr val="0070C0"/>
                </a:solidFill>
                <a:latin typeface="Calibri"/>
                <a:ea typeface="微軟正黑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endParaRPr lang="zh-TW" altLang="en-US" sz="2133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3C7932-4615-43AB-B052-63BF5515294E}"/>
              </a:ext>
            </a:extLst>
          </p:cNvPr>
          <p:cNvSpPr/>
          <p:nvPr/>
        </p:nvSpPr>
        <p:spPr>
          <a:xfrm>
            <a:off x="43212" y="744672"/>
            <a:ext cx="22894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7173">
              <a:defRPr/>
            </a:pP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請購動態</a:t>
            </a:r>
            <a:r>
              <a:rPr lang="en-US" altLang="zh-TW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360</a:t>
            </a:r>
            <a:r>
              <a:rPr lang="zh-TW" altLang="en-US" sz="1867" dirty="0">
                <a:solidFill>
                  <a:srgbClr val="0000FF"/>
                </a:solidFill>
                <a:highlight>
                  <a:srgbClr val="FFFF00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看版：</a:t>
            </a:r>
            <a:endParaRPr lang="zh-TW" altLang="en-US" sz="1867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微軟正黑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2DA26C-2511-473E-94CA-B10D94FDD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2" y="1406421"/>
            <a:ext cx="11944964" cy="4045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BA13CDF-69A7-4146-8C6B-360A93E53D85}"/>
              </a:ext>
            </a:extLst>
          </p:cNvPr>
          <p:cNvSpPr txBox="1"/>
          <p:nvPr/>
        </p:nvSpPr>
        <p:spPr>
          <a:xfrm>
            <a:off x="8855239" y="4549541"/>
            <a:ext cx="3090334" cy="76963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新增管理員修正與刪除按鈕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篩選記憶功能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304792" indent="-304792" defTabSz="1187173">
              <a:buFontTx/>
              <a:buAutoNum type="arabicPeriod"/>
            </a:pPr>
            <a:r>
              <a:rPr lang="zh-TW" altLang="en-US" sz="1467" dirty="0">
                <a:solidFill>
                  <a:prstClr val="black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部分下拉是選單過濾修正</a:t>
            </a:r>
            <a:endParaRPr lang="en-US" altLang="zh-TW" sz="1467" dirty="0">
              <a:solidFill>
                <a:prstClr val="black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3F38F1D-487E-4D50-8C84-1E90153271B1}"/>
              </a:ext>
            </a:extLst>
          </p:cNvPr>
          <p:cNvSpPr/>
          <p:nvPr/>
        </p:nvSpPr>
        <p:spPr>
          <a:xfrm>
            <a:off x="167361" y="1774530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微軟正黑體"/>
              <a:ea typeface="微軟正黑體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18AC84D-DF9C-407C-A508-A131616CB937}"/>
              </a:ext>
            </a:extLst>
          </p:cNvPr>
          <p:cNvSpPr/>
          <p:nvPr/>
        </p:nvSpPr>
        <p:spPr>
          <a:xfrm>
            <a:off x="11072592" y="1942530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3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AB144AB-F8AB-4E9F-9727-387F423D7B72}"/>
              </a:ext>
            </a:extLst>
          </p:cNvPr>
          <p:cNvSpPr/>
          <p:nvPr/>
        </p:nvSpPr>
        <p:spPr>
          <a:xfrm>
            <a:off x="2332621" y="1923046"/>
            <a:ext cx="336000" cy="33600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87173"/>
            <a:r>
              <a:rPr lang="en-US" altLang="zh-TW" sz="1600" b="1" dirty="0">
                <a:solidFill>
                  <a:srgbClr val="FF0000"/>
                </a:solidFill>
                <a:latin typeface="微軟正黑體"/>
                <a:ea typeface="微軟正黑體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534818"/>
      </p:ext>
    </p:extLst>
  </p:cSld>
  <p:clrMapOvr>
    <a:masterClrMapping/>
  </p:clrMapOvr>
</p:sld>
</file>

<file path=ppt/theme/theme1.xml><?xml version="1.0" encoding="utf-8"?>
<a:theme xmlns:a="http://schemas.openxmlformats.org/drawingml/2006/main" name="32_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1488</Words>
  <Application>Microsoft Office PowerPoint</Application>
  <PresentationFormat>寬螢幕</PresentationFormat>
  <Paragraphs>305</Paragraphs>
  <Slides>29</Slides>
  <Notes>23</Notes>
  <HiddenSlides>19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芫荽</vt:lpstr>
      <vt:lpstr>微軟正黑體</vt:lpstr>
      <vt:lpstr>Aptos</vt:lpstr>
      <vt:lpstr>Arial</vt:lpstr>
      <vt:lpstr>Calibri</vt:lpstr>
      <vt:lpstr>Wingdings</vt:lpstr>
      <vt:lpstr>32_Light background</vt:lpstr>
      <vt:lpstr>CIM 自動化機台健康度檢測專案</vt:lpstr>
      <vt:lpstr>CIM 自動化機台健康度檢測專案 K11-5F </vt:lpstr>
      <vt:lpstr>CIM 自動化機台健康度檢測專案 K21-8F </vt:lpstr>
      <vt:lpstr>CIM 自動化機台健康度檢測專案 K22-8F </vt:lpstr>
      <vt:lpstr>CIM 自動化機台健康度檢測專案 K22-8F </vt:lpstr>
      <vt:lpstr>CIM 自動化機台健康度檢測專案</vt:lpstr>
      <vt:lpstr>CIM 請購、驗收整合網頁程式開發</vt:lpstr>
      <vt:lpstr>CIM 請購、驗收整合網頁程式開發</vt:lpstr>
      <vt:lpstr>CIM 請購、驗收整合網頁程式開發</vt:lpstr>
      <vt:lpstr>CIM 請購、驗收整合網頁程式開發</vt:lpstr>
      <vt:lpstr>CIM 請購、驗收整合網頁程式開發</vt:lpstr>
      <vt:lpstr>CIM 請購、驗收整合網頁程式開發</vt:lpstr>
      <vt:lpstr>CIM 自動化困難點網頁程式開發</vt:lpstr>
      <vt:lpstr>CIM 自動化困難點網頁程式開發</vt:lpstr>
      <vt:lpstr>CIM 自動化困難點網頁程式開發</vt:lpstr>
      <vt:lpstr>CIM 自動化困難點網頁程式開發</vt:lpstr>
      <vt:lpstr>CIM 自動化困難點網頁程式開發</vt:lpstr>
      <vt:lpstr>CIM 自動化困難點網頁程式開發</vt:lpstr>
      <vt:lpstr>CIM 報案系統頁面</vt:lpstr>
      <vt:lpstr>CIM 中控路由網頁程式開發</vt:lpstr>
      <vt:lpstr>CIM 中控路由網頁程式開發</vt:lpstr>
      <vt:lpstr>CIM 中控路由網頁程式開發</vt:lpstr>
      <vt:lpstr>CIM 3000網頁與Dispatch異常盤點</vt:lpstr>
      <vt:lpstr>CIM 排程總覽</vt:lpstr>
      <vt:lpstr>EAP 健康度網頁開發 – 當前頁面展示</vt:lpstr>
      <vt:lpstr>CIM 請購、驗收整合網頁程式開發</vt:lpstr>
      <vt:lpstr>CIM 請購、驗收整合網頁程式開發</vt:lpstr>
      <vt:lpstr>CIM 請購、驗收整合網頁程式開發</vt:lpstr>
      <vt:lpstr>CIM 請購、驗收整合網頁程式開發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 自動化機台健康度檢測專案</dc:title>
  <dc:creator>睿穎 詹</dc:creator>
  <cp:lastModifiedBy>睿穎 詹</cp:lastModifiedBy>
  <cp:revision>60</cp:revision>
  <dcterms:created xsi:type="dcterms:W3CDTF">2025-10-14T12:44:59Z</dcterms:created>
  <dcterms:modified xsi:type="dcterms:W3CDTF">2025-11-25T13:39:17Z</dcterms:modified>
</cp:coreProperties>
</file>